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Good evening evry1 present 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My name is Sampath, she is anusha and she is akansha</a:t>
            </a:r>
            <a:endParaRPr/>
          </a:p>
          <a:p>
            <a:pPr indent="0" lvl="0" marL="0" rtl="0" algn="l">
              <a:spcBef>
                <a:spcPts val="0"/>
              </a:spcBef>
              <a:spcAft>
                <a:spcPts val="0"/>
              </a:spcAft>
              <a:buClr>
                <a:schemeClr val="dk1"/>
              </a:buClr>
              <a:buSzPts val="1100"/>
              <a:buFont typeface="Arial"/>
              <a:buNone/>
            </a:pPr>
            <a:r>
              <a:rPr lang="en-US"/>
              <a:t>and today , we are here to present our research on IoT Networking for Safety and Comfort in Smart Vehicles.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So, lets get started.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a57bf874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4a57bf8741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a58329a9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a58329a9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Lemme first define the two new terms which are stated in the title of our research:</a:t>
            </a:r>
            <a:endParaRPr/>
          </a:p>
          <a:p>
            <a:pPr indent="0" lvl="0" marL="0" rtl="0" algn="l">
              <a:spcBef>
                <a:spcPts val="0"/>
              </a:spcBef>
              <a:spcAft>
                <a:spcPts val="0"/>
              </a:spcAft>
              <a:buClr>
                <a:schemeClr val="dk1"/>
              </a:buClr>
              <a:buSzPts val="1100"/>
              <a:buFont typeface="Arial"/>
              <a:buNone/>
            </a:pPr>
            <a:r>
              <a:rPr lang="en-US"/>
              <a:t>IoT and Smart Vehicles.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So what is IOT: The term IoT is defined as the a collection or combination of Smart devices or Smart Systems which use internet as medium for the purpose of wireless communication.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And What is a Smart Vehicle: A Smart vehicle can be defined as a intelligent vehicle which is designed using Samrt devices that offers a good travel experice to its user by coordinating with itself.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The main obective of introducing the concept of Smart Vehicle is to increase the driving experience and ensure the comfortness and safety of the user and passengers.</a:t>
            </a:r>
            <a:endParaRPr/>
          </a:p>
        </p:txBody>
      </p:sp>
      <p:sp>
        <p:nvSpPr>
          <p:cNvPr id="155" name="Google Shape;1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So, these are the following reseach questions that we have worked upon in this reseach that 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t>
            </a:r>
            <a:endParaRPr/>
          </a:p>
          <a:p>
            <a:pPr indent="0" lvl="0" marL="0" rtl="0" algn="l">
              <a:spcBef>
                <a:spcPts val="0"/>
              </a:spcBef>
              <a:spcAft>
                <a:spcPts val="0"/>
              </a:spcAft>
              <a:buClr>
                <a:schemeClr val="dk1"/>
              </a:buClr>
              <a:buSzPts val="1100"/>
              <a:buFont typeface="Arial"/>
              <a:buNone/>
            </a:pPr>
            <a:r>
              <a:rPr lang="en-US"/>
              <a:t>So, now akasha is going to dicuss about research question 1 re;ated to comfort and safety for passengers in a Samrt Vehicle?</a:t>
            </a:r>
            <a:endParaRPr/>
          </a:p>
          <a:p>
            <a:pPr indent="0" lvl="0" marL="0" rtl="0" algn="l">
              <a:spcBef>
                <a:spcPts val="0"/>
              </a:spcBef>
              <a:spcAft>
                <a:spcPts val="0"/>
              </a:spcAft>
              <a:buNone/>
            </a:pPr>
            <a:r>
              <a:rPr lang="en-US"/>
              <a:t>-----</a:t>
            </a:r>
            <a:endParaRPr/>
          </a:p>
        </p:txBody>
      </p:sp>
      <p:sp>
        <p:nvSpPr>
          <p:cNvPr id="162" name="Google Shape;16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So, whenever, there is a failure in an IoT device or a grp of smart devices, then they may fail to communicate with one another.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This failure in communication may lead to failure in the coorsination of the entire system which may inturn result in discomfortness to the user and sometimes lead to some accidents as well.</a:t>
            </a:r>
            <a:endParaRPr/>
          </a:p>
        </p:txBody>
      </p:sp>
      <p:sp>
        <p:nvSpPr>
          <p:cNvPr id="178" name="Google Shape;1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a40144ca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a40144ca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So, in such a situation, how can we recover from the failure and maintain the comfortness of the user in the Smart Vehicle.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This can be resolved by using two emerging technologies which are</a:t>
            </a:r>
            <a:endParaRPr/>
          </a:p>
          <a:p>
            <a:pPr indent="0" lvl="0" marL="0" rtl="0" algn="l">
              <a:spcBef>
                <a:spcPts val="0"/>
              </a:spcBef>
              <a:spcAft>
                <a:spcPts val="0"/>
              </a:spcAft>
              <a:buClr>
                <a:schemeClr val="dk1"/>
              </a:buClr>
              <a:buSzPts val="1100"/>
              <a:buFont typeface="Arial"/>
              <a:buNone/>
            </a:pPr>
            <a:r>
              <a:rPr lang="en-US"/>
              <a:t>-&gt; VANETS</a:t>
            </a:r>
            <a:endParaRPr/>
          </a:p>
          <a:p>
            <a:pPr indent="0" lvl="0" marL="0" rtl="0" algn="l">
              <a:spcBef>
                <a:spcPts val="0"/>
              </a:spcBef>
              <a:spcAft>
                <a:spcPts val="0"/>
              </a:spcAft>
              <a:buNone/>
            </a:pPr>
            <a:r>
              <a:rPr lang="en-US"/>
              <a:t>--&gt; 5G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a40144ca5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a40144ca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Explain about (VANETS---&gt;V2V and V2I)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2"/>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13" name="Google Shape;13;p2"/>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15" name="Google Shape;15;p2"/>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 name="Google Shape;78;p11"/>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Calibri"/>
                <a:ea typeface="Calibri"/>
                <a:cs typeface="Calibri"/>
                <a:sym typeface="Calibri"/>
              </a:defRPr>
            </a:lvl9pPr>
          </a:lstStyle>
          <a:p/>
        </p:txBody>
      </p:sp>
      <p:sp>
        <p:nvSpPr>
          <p:cNvPr id="80" name="Google Shape;80;p11"/>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1" name="Google Shape;81;p1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6" name="Google Shape;86;p12"/>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88" name="Google Shape;88;p1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 name="Google Shape;93;p13"/>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94" name="Google Shape;94;p13"/>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95" name="Google Shape;95;p13"/>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7" name="Google Shape;97;p13"/>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8" name="Google Shape;98;p1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3" name="Google Shape;103;p14"/>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5" name="Google Shape;105;p1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0" name="Google Shape;110;p15"/>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111" name="Google Shape;111;p15"/>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112" name="Google Shape;112;p15"/>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4" name="Google Shape;114;p15"/>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5" name="Google Shape;115;p1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0" name="Google Shape;120;p16"/>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2" name="Google Shape;122;p16"/>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23" name="Google Shape;123;p1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8" name="Google Shape;128;p17"/>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9" name="Google Shape;129;p1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1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5" name="Google Shape;135;p18"/>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7" name="Google Shape;137;p1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pic>
        <p:nvPicPr>
          <p:cNvPr descr="Celestia-R1---OverlayContentHD.png" id="19" name="Google Shape;19;p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0" name="Google Shape;20;p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2" name="Google Shape;22;p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 name="Shape 25"/>
        <p:cNvGrpSpPr/>
        <p:nvPr/>
      </p:nvGrpSpPr>
      <p:grpSpPr>
        <a:xfrm>
          <a:off x="0" y="0"/>
          <a:ext cx="0" cy="0"/>
          <a:chOff x="0" y="0"/>
          <a:chExt cx="0" cy="0"/>
        </a:xfrm>
      </p:grpSpPr>
      <p:pic>
        <p:nvPicPr>
          <p:cNvPr descr="Celestia-R1---OverlayContentHD.png" id="26" name="Google Shape;26;p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7" name="Google Shape;27;p4"/>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9" name="Google Shape;29;p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 name="Shape 32"/>
        <p:cNvGrpSpPr/>
        <p:nvPr/>
      </p:nvGrpSpPr>
      <p:grpSpPr>
        <a:xfrm>
          <a:off x="0" y="0"/>
          <a:ext cx="0" cy="0"/>
          <a:chOff x="0" y="0"/>
          <a:chExt cx="0" cy="0"/>
        </a:xfrm>
      </p:grpSpPr>
      <p:pic>
        <p:nvPicPr>
          <p:cNvPr descr="Celestia-R1---OverlayContentHD.png" id="33" name="Google Shape;33;p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4" name="Google Shape;34;p5"/>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6" name="Google Shape;36;p5"/>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7" name="Google Shape;37;p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3" name="Google Shape;43;p6"/>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4" name="Google Shape;44;p6"/>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5" name="Google Shape;45;p6"/>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6" name="Google Shape;46;p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pic>
        <p:nvPicPr>
          <p:cNvPr descr="Celestia-R1---OverlayContentHD.png" id="50" name="Google Shape;50;p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1" name="Google Shape;51;p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pic>
        <p:nvPicPr>
          <p:cNvPr descr="Celestia-R1---OverlayContentHD.png" id="56" name="Google Shape;56;p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7" name="Google Shape;57;p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2" name="Google Shape;62;p9"/>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4" name="Google Shape;64;p9"/>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65" name="Google Shape;65;p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0" name="Google Shape;70;p10"/>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Calibri"/>
                <a:ea typeface="Calibri"/>
                <a:cs typeface="Calibri"/>
                <a:sym typeface="Calibri"/>
              </a:defRPr>
            </a:lvl9pPr>
          </a:lstStyle>
          <a:p/>
        </p:txBody>
      </p:sp>
      <p:sp>
        <p:nvSpPr>
          <p:cNvPr id="72" name="Google Shape;72;p10"/>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3" name="Google Shape;73;p1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4.jp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800"/>
              <a:buNone/>
            </a:pPr>
            <a:r>
              <a:rPr lang="en-US"/>
              <a:t>AKANKSHA MAHAJAN</a:t>
            </a:r>
            <a:endParaRPr/>
          </a:p>
          <a:p>
            <a:pPr indent="0" lvl="0" marL="0" rtl="0" algn="r">
              <a:spcBef>
                <a:spcPts val="1000"/>
              </a:spcBef>
              <a:spcAft>
                <a:spcPts val="0"/>
              </a:spcAft>
              <a:buSzPts val="1800"/>
              <a:buNone/>
            </a:pPr>
            <a:r>
              <a:rPr lang="en-US"/>
              <a:t>ANUSHA ALLU</a:t>
            </a:r>
            <a:endParaRPr/>
          </a:p>
          <a:p>
            <a:pPr indent="0" lvl="0" marL="0" rtl="0" algn="r">
              <a:spcBef>
                <a:spcPts val="1000"/>
              </a:spcBef>
              <a:spcAft>
                <a:spcPts val="0"/>
              </a:spcAft>
              <a:buSzPts val="1800"/>
              <a:buNone/>
            </a:pPr>
            <a:r>
              <a:rPr lang="en-US"/>
              <a:t>SAMPATH YELCHURI</a:t>
            </a:r>
            <a:endParaRPr/>
          </a:p>
        </p:txBody>
      </p:sp>
      <p:sp>
        <p:nvSpPr>
          <p:cNvPr id="145" name="Google Shape;145;p19"/>
          <p:cNvSpPr txBox="1"/>
          <p:nvPr>
            <p:ph type="ctrTitle"/>
          </p:nvPr>
        </p:nvSpPr>
        <p:spPr>
          <a:xfrm>
            <a:off x="403200" y="1592150"/>
            <a:ext cx="11385600" cy="2421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4800"/>
              <a:buFont typeface="Calibri"/>
              <a:buNone/>
            </a:pPr>
            <a:r>
              <a:rPr lang="en-US"/>
              <a:t>IOT NETWORKING FOR SAFETY AND COMFORT IN SMART VEHICLES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632976" y="81250"/>
            <a:ext cx="10131300" cy="1456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lang="en-US"/>
              <a:t>Artificial Intelligence and Data Analysis</a:t>
            </a:r>
            <a:endParaRPr/>
          </a:p>
        </p:txBody>
      </p:sp>
      <p:pic>
        <p:nvPicPr>
          <p:cNvPr id="211" name="Google Shape;211;p28"/>
          <p:cNvPicPr preferRelativeResize="0"/>
          <p:nvPr/>
        </p:nvPicPr>
        <p:blipFill>
          <a:blip r:embed="rId3">
            <a:alphaModFix/>
          </a:blip>
          <a:stretch>
            <a:fillRect/>
          </a:stretch>
        </p:blipFill>
        <p:spPr>
          <a:xfrm>
            <a:off x="1459400" y="1705459"/>
            <a:ext cx="3917575" cy="2694125"/>
          </a:xfrm>
          <a:prstGeom prst="rect">
            <a:avLst/>
          </a:prstGeom>
          <a:noFill/>
          <a:ln>
            <a:noFill/>
          </a:ln>
        </p:spPr>
      </p:pic>
      <p:pic>
        <p:nvPicPr>
          <p:cNvPr id="212" name="Google Shape;212;p28"/>
          <p:cNvPicPr preferRelativeResize="0"/>
          <p:nvPr/>
        </p:nvPicPr>
        <p:blipFill>
          <a:blip r:embed="rId4">
            <a:alphaModFix/>
          </a:blip>
          <a:stretch>
            <a:fillRect/>
          </a:stretch>
        </p:blipFill>
        <p:spPr>
          <a:xfrm>
            <a:off x="6742625" y="4164875"/>
            <a:ext cx="4260791" cy="2023750"/>
          </a:xfrm>
          <a:prstGeom prst="rect">
            <a:avLst/>
          </a:prstGeom>
          <a:noFill/>
          <a:ln>
            <a:noFill/>
          </a:ln>
        </p:spPr>
      </p:pic>
      <p:pic>
        <p:nvPicPr>
          <p:cNvPr id="213" name="Google Shape;213;p28"/>
          <p:cNvPicPr preferRelativeResize="0"/>
          <p:nvPr/>
        </p:nvPicPr>
        <p:blipFill>
          <a:blip r:embed="rId5">
            <a:alphaModFix/>
          </a:blip>
          <a:stretch>
            <a:fillRect/>
          </a:stretch>
        </p:blipFill>
        <p:spPr>
          <a:xfrm>
            <a:off x="1819688" y="4701925"/>
            <a:ext cx="3197001" cy="1531275"/>
          </a:xfrm>
          <a:prstGeom prst="rect">
            <a:avLst/>
          </a:prstGeom>
          <a:noFill/>
          <a:ln>
            <a:noFill/>
          </a:ln>
        </p:spPr>
      </p:pic>
      <p:sp>
        <p:nvSpPr>
          <p:cNvPr id="214" name="Google Shape;214;p28"/>
          <p:cNvSpPr txBox="1"/>
          <p:nvPr/>
        </p:nvSpPr>
        <p:spPr>
          <a:xfrm>
            <a:off x="6361150" y="1782125"/>
            <a:ext cx="5298600" cy="121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With AI a car can learn driving within 20 mins -- at least the basic driving -- using Reinforcement Learning Algorithm</a:t>
            </a:r>
            <a:endParaRPr sz="18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29"/>
          <p:cNvSpPr txBox="1"/>
          <p:nvPr>
            <p:ph type="title"/>
          </p:nvPr>
        </p:nvSpPr>
        <p:spPr>
          <a:xfrm>
            <a:off x="4955458" y="639097"/>
            <a:ext cx="6593075" cy="161249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Font typeface="Calibri"/>
              <a:buNone/>
            </a:pPr>
            <a:r>
              <a:rPr b="1" lang="en-US">
                <a:solidFill>
                  <a:srgbClr val="FF9900"/>
                </a:solidFill>
              </a:rPr>
              <a:t>CHILD SAFETY AND COMFORT</a:t>
            </a:r>
            <a:endParaRPr b="1">
              <a:solidFill>
                <a:srgbClr val="FF9900"/>
              </a:solidFill>
            </a:endParaRPr>
          </a:p>
        </p:txBody>
      </p:sp>
      <p:pic>
        <p:nvPicPr>
          <p:cNvPr id="220" name="Google Shape;220;p29"/>
          <p:cNvPicPr preferRelativeResize="0"/>
          <p:nvPr/>
        </p:nvPicPr>
        <p:blipFill rotWithShape="1">
          <a:blip r:embed="rId4">
            <a:alphaModFix/>
          </a:blip>
          <a:srcRect b="0" l="23699" r="8700" t="0"/>
          <a:stretch/>
        </p:blipFill>
        <p:spPr>
          <a:xfrm>
            <a:off x="20" y="975"/>
            <a:ext cx="4635988" cy="6858000"/>
          </a:xfrm>
          <a:prstGeom prst="rect">
            <a:avLst/>
          </a:prstGeom>
          <a:noFill/>
          <a:ln>
            <a:noFill/>
          </a:ln>
        </p:spPr>
      </p:pic>
      <p:sp>
        <p:nvSpPr>
          <p:cNvPr id="221" name="Google Shape;221;p29"/>
          <p:cNvSpPr txBox="1"/>
          <p:nvPr>
            <p:ph idx="1" type="body"/>
          </p:nvPr>
        </p:nvSpPr>
        <p:spPr>
          <a:xfrm>
            <a:off x="4955458" y="2251587"/>
            <a:ext cx="6593075" cy="3972232"/>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1800"/>
              <a:buChar char="•"/>
            </a:pPr>
            <a:r>
              <a:rPr lang="en-US"/>
              <a:t>To provide safety and comfort for children, we should look into two aspects:</a:t>
            </a:r>
            <a:endParaRPr/>
          </a:p>
          <a:p>
            <a:pPr indent="-285750" lvl="1" marL="742950" rtl="0" algn="l">
              <a:spcBef>
                <a:spcPts val="1000"/>
              </a:spcBef>
              <a:spcAft>
                <a:spcPts val="0"/>
              </a:spcAft>
              <a:buSzPts val="1600"/>
              <a:buChar char="•"/>
            </a:pPr>
            <a:r>
              <a:rPr lang="en-US"/>
              <a:t>Reason behind baby discomfort while driving.</a:t>
            </a:r>
            <a:endParaRPr/>
          </a:p>
          <a:p>
            <a:pPr indent="-285750" lvl="1" marL="742950" rtl="0" algn="l">
              <a:spcBef>
                <a:spcPts val="1000"/>
              </a:spcBef>
              <a:spcAft>
                <a:spcPts val="0"/>
              </a:spcAft>
              <a:buSzPts val="1600"/>
              <a:buChar char="•"/>
            </a:pPr>
            <a:r>
              <a:rPr lang="en-US"/>
              <a:t>Driving cautiously to provide safety of passengers.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0"/>
          <p:cNvSpPr/>
          <p:nvPr/>
        </p:nvSpPr>
        <p:spPr>
          <a:xfrm>
            <a:off x="-3175" y="-1786"/>
            <a:ext cx="12188825" cy="6856214"/>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27" name="Google Shape;227;p30"/>
          <p:cNvPicPr preferRelativeResize="0"/>
          <p:nvPr/>
        </p:nvPicPr>
        <p:blipFill rotWithShape="1">
          <a:blip r:embed="rId4">
            <a:alphaModFix amt="20000"/>
          </a:blip>
          <a:srcRect b="21874" l="0" r="0" t="21875"/>
          <a:stretch/>
        </p:blipFill>
        <p:spPr>
          <a:xfrm>
            <a:off x="20" y="285760"/>
            <a:ext cx="12191980" cy="6857990"/>
          </a:xfrm>
          <a:prstGeom prst="rect">
            <a:avLst/>
          </a:prstGeom>
          <a:noFill/>
          <a:ln>
            <a:noFill/>
          </a:ln>
        </p:spPr>
      </p:pic>
      <p:pic>
        <p:nvPicPr>
          <p:cNvPr id="228" name="Google Shape;228;p30"/>
          <p:cNvPicPr preferRelativeResize="0"/>
          <p:nvPr/>
        </p:nvPicPr>
        <p:blipFill rotWithShape="1">
          <a:blip r:embed="rId5">
            <a:alphaModFix amt="39000"/>
          </a:blip>
          <a:srcRect b="0" l="0" r="0" t="0"/>
          <a:stretch/>
        </p:blipFill>
        <p:spPr>
          <a:xfrm>
            <a:off x="0" y="0"/>
            <a:ext cx="12188825" cy="6856214"/>
          </a:xfrm>
          <a:prstGeom prst="rect">
            <a:avLst/>
          </a:prstGeom>
          <a:noFill/>
          <a:ln>
            <a:noFill/>
          </a:ln>
        </p:spPr>
      </p:pic>
      <p:sp>
        <p:nvSpPr>
          <p:cNvPr id="229" name="Google Shape;229;p30"/>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b="1" lang="en-US">
                <a:solidFill>
                  <a:srgbClr val="FF9900"/>
                </a:solidFill>
              </a:rPr>
              <a:t>CHILD SAFETY AND COMFORT (Cont.)</a:t>
            </a:r>
            <a:endParaRPr b="1">
              <a:solidFill>
                <a:srgbClr val="FF9900"/>
              </a:solidFill>
            </a:endParaRPr>
          </a:p>
        </p:txBody>
      </p:sp>
      <p:sp>
        <p:nvSpPr>
          <p:cNvPr id="230" name="Google Shape;230;p30"/>
          <p:cNvSpPr txBox="1"/>
          <p:nvPr>
            <p:ph idx="1" type="body"/>
          </p:nvPr>
        </p:nvSpPr>
        <p:spPr>
          <a:xfrm>
            <a:off x="685801" y="1908810"/>
            <a:ext cx="10131425" cy="43395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Monitoring system for baby:</a:t>
            </a:r>
            <a:endParaRPr/>
          </a:p>
          <a:p>
            <a:pPr indent="-285750" lvl="0" marL="285750" rtl="0" algn="l">
              <a:spcBef>
                <a:spcPts val="1000"/>
              </a:spcBef>
              <a:spcAft>
                <a:spcPts val="0"/>
              </a:spcAft>
              <a:buSzPts val="1800"/>
              <a:buChar char="•"/>
            </a:pPr>
            <a:r>
              <a:rPr lang="en-US"/>
              <a:t>Baby monitoring system acts as a entertainment device, it has a camera, a </a:t>
            </a:r>
            <a:r>
              <a:rPr lang="en-US"/>
              <a:t>thermo coolant</a:t>
            </a:r>
            <a:r>
              <a:rPr lang="en-US"/>
              <a:t> system and can sense surrounding temperature. Driver monitor system gets alerts when:</a:t>
            </a:r>
            <a:endParaRPr/>
          </a:p>
          <a:p>
            <a:pPr indent="-285750" lvl="1" marL="742950" rtl="0" algn="l">
              <a:spcBef>
                <a:spcPts val="1000"/>
              </a:spcBef>
              <a:spcAft>
                <a:spcPts val="0"/>
              </a:spcAft>
              <a:buSzPts val="1700"/>
              <a:buChar char="•"/>
            </a:pPr>
            <a:r>
              <a:rPr lang="en-US" sz="1700"/>
              <a:t>S</a:t>
            </a:r>
            <a:r>
              <a:rPr lang="en-US" sz="1700"/>
              <a:t>eat belt is not buckled properly </a:t>
            </a:r>
            <a:endParaRPr/>
          </a:p>
          <a:p>
            <a:pPr indent="-285750" lvl="1" marL="742950" rtl="0" algn="l">
              <a:spcBef>
                <a:spcPts val="1000"/>
              </a:spcBef>
              <a:spcAft>
                <a:spcPts val="0"/>
              </a:spcAft>
              <a:buSzPts val="1700"/>
              <a:buChar char="•"/>
            </a:pPr>
            <a:r>
              <a:rPr lang="en-US" sz="1700"/>
              <a:t>Baby is trying to remove seat belt</a:t>
            </a:r>
            <a:endParaRPr/>
          </a:p>
          <a:p>
            <a:pPr indent="-285750" lvl="1" marL="742950" rtl="0" algn="l">
              <a:spcBef>
                <a:spcPts val="1000"/>
              </a:spcBef>
              <a:spcAft>
                <a:spcPts val="0"/>
              </a:spcAft>
              <a:buSzPts val="1700"/>
              <a:buChar char="•"/>
            </a:pPr>
            <a:r>
              <a:rPr lang="en-US" sz="1700"/>
              <a:t>There is some abnormality in breathing of the child</a:t>
            </a:r>
            <a:endParaRPr/>
          </a:p>
          <a:p>
            <a:pPr indent="-285750" lvl="1" marL="742950" rtl="0" algn="l">
              <a:spcBef>
                <a:spcPts val="1000"/>
              </a:spcBef>
              <a:spcAft>
                <a:spcPts val="0"/>
              </a:spcAft>
              <a:buSzPts val="1700"/>
              <a:buChar char="•"/>
            </a:pPr>
            <a:r>
              <a:rPr lang="en-US" sz="1700"/>
              <a:t>B</a:t>
            </a:r>
            <a:r>
              <a:rPr lang="en-US" sz="1700"/>
              <a:t>aby’s diaper is soiled/full</a:t>
            </a:r>
            <a:endParaRPr/>
          </a:p>
          <a:p>
            <a:pPr indent="-285750" lvl="0" marL="285750" rtl="0" algn="l">
              <a:spcBef>
                <a:spcPts val="1000"/>
              </a:spcBef>
              <a:spcAft>
                <a:spcPts val="0"/>
              </a:spcAft>
              <a:buSzPts val="1800"/>
              <a:buChar char="•"/>
            </a:pPr>
            <a:r>
              <a:rPr lang="en-US"/>
              <a:t>Driver’s monitor can get alerts when baby feels discomfort and alerts like “BABY ON BOARD,GO SLOW!”</a:t>
            </a:r>
            <a:endParaRPr/>
          </a:p>
          <a:p>
            <a:pPr indent="-285750" lvl="0" marL="285750" rtl="0" algn="l">
              <a:spcBef>
                <a:spcPts val="1000"/>
              </a:spcBef>
              <a:spcAft>
                <a:spcPts val="0"/>
              </a:spcAft>
              <a:buSzPts val="1800"/>
              <a:buChar char="•"/>
            </a:pPr>
            <a:r>
              <a:rPr lang="en-US"/>
              <a:t>Smart seat belt of parent can detect if driver is drowsy.</a:t>
            </a:r>
            <a:endParaRPr/>
          </a:p>
          <a:p>
            <a:pPr indent="-285750" lvl="0" marL="285750" rtl="0" algn="l">
              <a:spcBef>
                <a:spcPts val="1000"/>
              </a:spcBef>
              <a:spcAft>
                <a:spcPts val="0"/>
              </a:spcAft>
              <a:buSzPts val="1800"/>
              <a:buChar char="•"/>
            </a:pPr>
            <a:r>
              <a:rPr lang="en-US"/>
              <a:t>Parent gets alerts in mobile if child is forgotten in the car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643487" y="443450"/>
            <a:ext cx="7869900" cy="160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b="1" lang="en-US">
                <a:solidFill>
                  <a:srgbClr val="FF9900"/>
                </a:solidFill>
              </a:rPr>
              <a:t>CHILD SAFETY AND COMFORT (Cont.)</a:t>
            </a:r>
            <a:endParaRPr b="1">
              <a:solidFill>
                <a:srgbClr val="FF9900"/>
              </a:solidFill>
            </a:endParaRPr>
          </a:p>
          <a:p>
            <a:pPr indent="0" lvl="0" marL="0" rtl="0" algn="l">
              <a:spcBef>
                <a:spcPts val="0"/>
              </a:spcBef>
              <a:spcAft>
                <a:spcPts val="0"/>
              </a:spcAft>
              <a:buClr>
                <a:schemeClr val="lt1"/>
              </a:buClr>
              <a:buSzPts val="3600"/>
              <a:buFont typeface="Calibri"/>
              <a:buNone/>
            </a:pPr>
            <a:r>
              <a:t/>
            </a:r>
            <a:endParaRPr b="1">
              <a:solidFill>
                <a:srgbClr val="FF9900"/>
              </a:solidFill>
            </a:endParaRPr>
          </a:p>
        </p:txBody>
      </p:sp>
      <p:pic>
        <p:nvPicPr>
          <p:cNvPr id="236" name="Google Shape;236;p31"/>
          <p:cNvPicPr preferRelativeResize="0"/>
          <p:nvPr/>
        </p:nvPicPr>
        <p:blipFill rotWithShape="1">
          <a:blip r:embed="rId3">
            <a:alphaModFix/>
          </a:blip>
          <a:srcRect b="0" l="0" r="0" t="0"/>
          <a:stretch/>
        </p:blipFill>
        <p:spPr>
          <a:xfrm>
            <a:off x="643464" y="1916109"/>
            <a:ext cx="6897878" cy="3035064"/>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37" name="Google Shape;237;p31"/>
          <p:cNvSpPr txBox="1"/>
          <p:nvPr>
            <p:ph idx="1" type="body"/>
          </p:nvPr>
        </p:nvSpPr>
        <p:spPr>
          <a:xfrm>
            <a:off x="7865806" y="1671638"/>
            <a:ext cx="3706762" cy="455218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1800"/>
              <a:buChar char="•"/>
            </a:pPr>
            <a:r>
              <a:rPr lang="en-US"/>
              <a:t>Driver assist cars and driver autonomous cars.</a:t>
            </a:r>
            <a:endParaRPr/>
          </a:p>
          <a:p>
            <a:pPr indent="-285750" lvl="0" marL="285750" rtl="0" algn="l">
              <a:spcBef>
                <a:spcPts val="1000"/>
              </a:spcBef>
              <a:spcAft>
                <a:spcPts val="0"/>
              </a:spcAft>
              <a:buSzPts val="1800"/>
              <a:buChar char="•"/>
            </a:pPr>
            <a:r>
              <a:rPr lang="en-US"/>
              <a:t>Using AI,HCI safety and comfort of passengers have increased.</a:t>
            </a:r>
            <a:endParaRPr/>
          </a:p>
          <a:p>
            <a:pPr indent="-285750" lvl="0" marL="285750" rtl="0" algn="l">
              <a:spcBef>
                <a:spcPts val="1000"/>
              </a:spcBef>
              <a:spcAft>
                <a:spcPts val="0"/>
              </a:spcAft>
              <a:buSzPts val="1800"/>
              <a:buChar char="•"/>
            </a:pPr>
            <a:r>
              <a:rPr lang="en-US"/>
              <a:t>Brain Computing Interaction(BCI) can be used in autonomous vehicles </a:t>
            </a:r>
            <a:endParaRPr/>
          </a:p>
          <a:p>
            <a:pPr indent="-285750" lvl="1" marL="742950" rtl="0" algn="l">
              <a:spcBef>
                <a:spcPts val="1000"/>
              </a:spcBef>
              <a:spcAft>
                <a:spcPts val="0"/>
              </a:spcAft>
              <a:buSzPts val="1600"/>
              <a:buChar char="•"/>
            </a:pPr>
            <a:r>
              <a:rPr lang="en-US"/>
              <a:t>High level of interactivity.</a:t>
            </a:r>
            <a:endParaRPr/>
          </a:p>
          <a:p>
            <a:pPr indent="-285750" lvl="1" marL="742950" rtl="0" algn="l">
              <a:spcBef>
                <a:spcPts val="1000"/>
              </a:spcBef>
              <a:spcAft>
                <a:spcPts val="0"/>
              </a:spcAft>
              <a:buSzPts val="1600"/>
              <a:buChar char="•"/>
            </a:pPr>
            <a:r>
              <a:rPr lang="en-US"/>
              <a:t>Design interior of car as our wish.</a:t>
            </a:r>
            <a:endParaRPr/>
          </a:p>
          <a:p>
            <a:pPr indent="-285750" lvl="1" marL="742950" rtl="0" algn="l">
              <a:spcBef>
                <a:spcPts val="1000"/>
              </a:spcBef>
              <a:spcAft>
                <a:spcPts val="0"/>
              </a:spcAft>
              <a:buSzPts val="1600"/>
              <a:buChar char="•"/>
            </a:pPr>
            <a:r>
              <a:rPr lang="en-US"/>
              <a:t>No physical interface.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1" name="Shape 241"/>
        <p:cNvGrpSpPr/>
        <p:nvPr/>
      </p:nvGrpSpPr>
      <p:grpSpPr>
        <a:xfrm>
          <a:off x="0" y="0"/>
          <a:ext cx="0" cy="0"/>
          <a:chOff x="0" y="0"/>
          <a:chExt cx="0" cy="0"/>
        </a:xfrm>
      </p:grpSpPr>
      <p:pic>
        <p:nvPicPr>
          <p:cNvPr id="242" name="Google Shape;242;p32"/>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243" name="Google Shape;243;p32"/>
          <p:cNvSpPr txBox="1"/>
          <p:nvPr>
            <p:ph type="title"/>
          </p:nvPr>
        </p:nvSpPr>
        <p:spPr>
          <a:xfrm>
            <a:off x="56650" y="701900"/>
            <a:ext cx="5547000" cy="3591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4800"/>
              <a:buFont typeface="Calibri"/>
              <a:buNone/>
            </a:pPr>
            <a:r>
              <a:rPr b="1" lang="en-US" sz="4800">
                <a:solidFill>
                  <a:srgbClr val="FF9900"/>
                </a:solidFill>
              </a:rPr>
              <a:t>CASE STUDY-</a:t>
            </a:r>
            <a:endParaRPr b="1" sz="4800">
              <a:solidFill>
                <a:srgbClr val="FF9900"/>
              </a:solidFill>
            </a:endParaRPr>
          </a:p>
          <a:p>
            <a:pPr indent="0" lvl="0" marL="0" rtl="0" algn="r">
              <a:spcBef>
                <a:spcPts val="0"/>
              </a:spcBef>
              <a:spcAft>
                <a:spcPts val="0"/>
              </a:spcAft>
              <a:buClr>
                <a:schemeClr val="lt1"/>
              </a:buClr>
              <a:buSzPts val="4800"/>
              <a:buFont typeface="Calibri"/>
              <a:buNone/>
            </a:pPr>
            <a:r>
              <a:rPr b="1" lang="en-US" sz="4800">
                <a:solidFill>
                  <a:srgbClr val="FF9900"/>
                </a:solidFill>
              </a:rPr>
              <a:t>CHILD SAFETY IN PARKED VEHICLES</a:t>
            </a:r>
            <a:endParaRPr b="1">
              <a:solidFill>
                <a:srgbClr val="FF9900"/>
              </a:solidFill>
            </a:endParaRPr>
          </a:p>
        </p:txBody>
      </p:sp>
      <p:pic>
        <p:nvPicPr>
          <p:cNvPr descr="A screenshot of a cell phone &#10; &#10;Description automatically generated" id="244" name="Google Shape;244;p32"/>
          <p:cNvPicPr preferRelativeResize="0"/>
          <p:nvPr/>
        </p:nvPicPr>
        <p:blipFill rotWithShape="1">
          <a:blip r:embed="rId5">
            <a:alphaModFix/>
          </a:blip>
          <a:srcRect b="0" l="0" r="0" t="0"/>
          <a:stretch/>
        </p:blipFill>
        <p:spPr>
          <a:xfrm>
            <a:off x="5909644" y="556292"/>
            <a:ext cx="5802678" cy="4221447"/>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fadeDir="5400000" kx="0" rotWithShape="0" algn="bl" stA="28000" stPos="0" sy="-100000" ky="0"/>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3"/>
          <p:cNvSpPr txBox="1"/>
          <p:nvPr>
            <p:ph type="title"/>
          </p:nvPr>
        </p:nvSpPr>
        <p:spPr>
          <a:xfrm>
            <a:off x="685801" y="990599"/>
            <a:ext cx="6282267" cy="107526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b="1" lang="en-US">
                <a:solidFill>
                  <a:srgbClr val="FF9900"/>
                </a:solidFill>
              </a:rPr>
              <a:t>CASE STUDY (Cont.)</a:t>
            </a:r>
            <a:endParaRPr b="1">
              <a:solidFill>
                <a:srgbClr val="FF9900"/>
              </a:solidFill>
            </a:endParaRPr>
          </a:p>
        </p:txBody>
      </p:sp>
      <p:sp>
        <p:nvSpPr>
          <p:cNvPr id="250" name="Google Shape;250;p33"/>
          <p:cNvSpPr txBox="1"/>
          <p:nvPr>
            <p:ph idx="1" type="body"/>
          </p:nvPr>
        </p:nvSpPr>
        <p:spPr>
          <a:xfrm>
            <a:off x="685801" y="2142067"/>
            <a:ext cx="6282267" cy="364913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2000"/>
              <a:buChar char="•"/>
            </a:pPr>
            <a:r>
              <a:rPr lang="en-US" sz="2000"/>
              <a:t>36 children die every year in hot cars because of hyperthermia</a:t>
            </a:r>
            <a:endParaRPr/>
          </a:p>
          <a:p>
            <a:pPr indent="-285750" lvl="0" marL="285750" rtl="0" algn="l">
              <a:spcBef>
                <a:spcPts val="1000"/>
              </a:spcBef>
              <a:spcAft>
                <a:spcPts val="0"/>
              </a:spcAft>
              <a:buSzPts val="2000"/>
              <a:buChar char="•"/>
            </a:pPr>
            <a:r>
              <a:rPr lang="en-US" sz="2000"/>
              <a:t>Temperature in car can raise by 10 to 15 degrees within 15-20 minutes</a:t>
            </a:r>
            <a:endParaRPr/>
          </a:p>
          <a:p>
            <a:pPr indent="-285750" lvl="0" marL="285750" rtl="0" algn="l">
              <a:spcBef>
                <a:spcPts val="1000"/>
              </a:spcBef>
              <a:spcAft>
                <a:spcPts val="0"/>
              </a:spcAft>
              <a:buSzPts val="2000"/>
              <a:buChar char="•"/>
            </a:pPr>
            <a:r>
              <a:rPr lang="en-US" sz="2000"/>
              <a:t>Proposed solution can save the child from heat strokes</a:t>
            </a:r>
            <a:endParaRPr/>
          </a:p>
          <a:p>
            <a:pPr indent="-285750" lvl="0" marL="285750" rtl="0" algn="l">
              <a:spcBef>
                <a:spcPts val="1000"/>
              </a:spcBef>
              <a:spcAft>
                <a:spcPts val="0"/>
              </a:spcAft>
              <a:buSzPts val="2000"/>
              <a:buChar char="•"/>
            </a:pPr>
            <a:r>
              <a:rPr lang="en-US" sz="2000"/>
              <a:t>AI, BCI can look after safety of the babies</a:t>
            </a:r>
            <a:endParaRPr/>
          </a:p>
        </p:txBody>
      </p:sp>
      <p:pic>
        <p:nvPicPr>
          <p:cNvPr descr="A picture containing screenshot &#10; &#10;Description automatically generated" id="251" name="Google Shape;251;p33"/>
          <p:cNvPicPr preferRelativeResize="0"/>
          <p:nvPr/>
        </p:nvPicPr>
        <p:blipFill rotWithShape="1">
          <a:blip r:embed="rId4">
            <a:alphaModFix/>
          </a:blip>
          <a:srcRect b="-4" l="0" r="7868" t="0"/>
          <a:stretch/>
        </p:blipFill>
        <p:spPr>
          <a:xfrm>
            <a:off x="7372350" y="873283"/>
            <a:ext cx="3900488" cy="2555717"/>
          </a:xfrm>
          <a:custGeom>
            <a:rect b="b" l="l" r="r" t="t"/>
            <a:pathLst>
              <a:path extrusionOk="0" h="2374995" w="3445714">
                <a:moveTo>
                  <a:pt x="150922" y="0"/>
                </a:moveTo>
                <a:lnTo>
                  <a:pt x="3294792" y="0"/>
                </a:lnTo>
                <a:cubicBezTo>
                  <a:pt x="3378144" y="0"/>
                  <a:pt x="3445714" y="67570"/>
                  <a:pt x="3445714" y="150922"/>
                </a:cubicBezTo>
                <a:lnTo>
                  <a:pt x="3445714" y="2374995"/>
                </a:lnTo>
                <a:lnTo>
                  <a:pt x="0" y="2374995"/>
                </a:lnTo>
                <a:lnTo>
                  <a:pt x="0" y="150922"/>
                </a:lnTo>
                <a:cubicBezTo>
                  <a:pt x="0" y="67570"/>
                  <a:pt x="67570" y="0"/>
                  <a:pt x="150922" y="0"/>
                </a:cubicBezTo>
                <a:close/>
              </a:path>
            </a:pathLst>
          </a:custGeom>
          <a:noFill/>
          <a:ln>
            <a:noFill/>
          </a:ln>
        </p:spPr>
      </p:pic>
      <p:pic>
        <p:nvPicPr>
          <p:cNvPr id="252" name="Google Shape;252;p33"/>
          <p:cNvPicPr preferRelativeResize="0"/>
          <p:nvPr/>
        </p:nvPicPr>
        <p:blipFill rotWithShape="1">
          <a:blip r:embed="rId5">
            <a:alphaModFix/>
          </a:blip>
          <a:srcRect b="-2" l="0" r="-3" t="2558"/>
          <a:stretch/>
        </p:blipFill>
        <p:spPr>
          <a:xfrm>
            <a:off x="7372349" y="3516470"/>
            <a:ext cx="3900488" cy="2555717"/>
          </a:xfrm>
          <a:custGeom>
            <a:rect b="b" l="l" r="r" t="t"/>
            <a:pathLst>
              <a:path extrusionOk="0" h="2274728" w="3445714">
                <a:moveTo>
                  <a:pt x="0" y="0"/>
                </a:moveTo>
                <a:lnTo>
                  <a:pt x="3445714" y="0"/>
                </a:lnTo>
                <a:lnTo>
                  <a:pt x="3445714" y="2123806"/>
                </a:lnTo>
                <a:cubicBezTo>
                  <a:pt x="3445714" y="2207158"/>
                  <a:pt x="3378144" y="2274728"/>
                  <a:pt x="3294792" y="2274728"/>
                </a:cubicBezTo>
                <a:lnTo>
                  <a:pt x="150922" y="2274728"/>
                </a:lnTo>
                <a:cubicBezTo>
                  <a:pt x="67570" y="2274728"/>
                  <a:pt x="0" y="2207158"/>
                  <a:pt x="0" y="2123806"/>
                </a:cubicBezTo>
                <a:close/>
              </a:path>
            </a:pathLst>
          </a:custGeom>
          <a:noFill/>
          <a:ln>
            <a:noFill/>
          </a:ln>
        </p:spPr>
      </p:pic>
      <p:sp>
        <p:nvSpPr>
          <p:cNvPr id="253" name="Google Shape;253;p33"/>
          <p:cNvSpPr/>
          <p:nvPr/>
        </p:nvSpPr>
        <p:spPr>
          <a:xfrm>
            <a:off x="7561385" y="990599"/>
            <a:ext cx="3503733" cy="4800599"/>
          </a:xfrm>
          <a:custGeom>
            <a:rect b="b" l="l" r="r" t="t"/>
            <a:pathLst>
              <a:path extrusionOk="0" h="4800599" w="3503733">
                <a:moveTo>
                  <a:pt x="0" y="2525872"/>
                </a:moveTo>
                <a:lnTo>
                  <a:pt x="3503733" y="2525872"/>
                </a:lnTo>
                <a:lnTo>
                  <a:pt x="3503733" y="4614235"/>
                </a:lnTo>
                <a:cubicBezTo>
                  <a:pt x="3503733" y="4717161"/>
                  <a:pt x="3420295" y="4800599"/>
                  <a:pt x="3317369" y="4800599"/>
                </a:cubicBezTo>
                <a:lnTo>
                  <a:pt x="186364" y="4800599"/>
                </a:lnTo>
                <a:cubicBezTo>
                  <a:pt x="83438" y="4800599"/>
                  <a:pt x="0" y="4717161"/>
                  <a:pt x="0" y="4614235"/>
                </a:cubicBezTo>
                <a:close/>
                <a:moveTo>
                  <a:pt x="186364" y="0"/>
                </a:moveTo>
                <a:lnTo>
                  <a:pt x="3317369" y="0"/>
                </a:lnTo>
                <a:cubicBezTo>
                  <a:pt x="3420295" y="0"/>
                  <a:pt x="3503733" y="83438"/>
                  <a:pt x="3503733" y="186364"/>
                </a:cubicBezTo>
                <a:lnTo>
                  <a:pt x="3503733" y="2374996"/>
                </a:lnTo>
                <a:lnTo>
                  <a:pt x="0" y="2374996"/>
                </a:lnTo>
                <a:lnTo>
                  <a:pt x="0" y="186364"/>
                </a:lnTo>
                <a:cubicBezTo>
                  <a:pt x="0" y="83438"/>
                  <a:pt x="83438" y="0"/>
                  <a:pt x="186364" y="0"/>
                </a:cubicBezTo>
                <a:close/>
              </a:path>
            </a:pathLst>
          </a:cu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b="1" lang="en-US">
                <a:solidFill>
                  <a:srgbClr val="FF9900"/>
                </a:solidFill>
              </a:rPr>
              <a:t>CONCLUSION</a:t>
            </a:r>
            <a:endParaRPr b="1">
              <a:solidFill>
                <a:srgbClr val="FF9900"/>
              </a:solidFill>
            </a:endParaRPr>
          </a:p>
        </p:txBody>
      </p:sp>
      <p:sp>
        <p:nvSpPr>
          <p:cNvPr id="259" name="Google Shape;259;p34"/>
          <p:cNvSpPr txBox="1"/>
          <p:nvPr>
            <p:ph idx="1" type="body"/>
          </p:nvPr>
        </p:nvSpPr>
        <p:spPr>
          <a:xfrm>
            <a:off x="685863" y="1782802"/>
            <a:ext cx="10131300" cy="4502400"/>
          </a:xfrm>
          <a:prstGeom prst="rect">
            <a:avLst/>
          </a:prstGeom>
          <a:noFill/>
          <a:ln>
            <a:noFill/>
          </a:ln>
        </p:spPr>
        <p:txBody>
          <a:bodyPr anchorCtr="0" anchor="ctr" bIns="45700" lIns="91425" spcFirstLastPara="1" rIns="91425" wrap="square" tIns="45700">
            <a:noAutofit/>
          </a:bodyPr>
          <a:lstStyle/>
          <a:p>
            <a:pPr indent="-285750" lvl="0" marL="285750" rtl="0" algn="just">
              <a:lnSpc>
                <a:spcPct val="150000"/>
              </a:lnSpc>
              <a:spcBef>
                <a:spcPts val="0"/>
              </a:spcBef>
              <a:spcAft>
                <a:spcPts val="0"/>
              </a:spcAft>
              <a:buSzPts val="1800"/>
              <a:buChar char="•"/>
            </a:pPr>
            <a:r>
              <a:rPr lang="en-US"/>
              <a:t>Safety and Comfort are the foremosts issue in vehicles and it is most critical because the communication is mobile. </a:t>
            </a:r>
            <a:endParaRPr/>
          </a:p>
          <a:p>
            <a:pPr indent="-285750" lvl="0" marL="285750" rtl="0" algn="just">
              <a:lnSpc>
                <a:spcPct val="150000"/>
              </a:lnSpc>
              <a:spcBef>
                <a:spcPts val="0"/>
              </a:spcBef>
              <a:spcAft>
                <a:spcPts val="0"/>
              </a:spcAft>
              <a:buSzPts val="1800"/>
              <a:buChar char="•"/>
            </a:pPr>
            <a:r>
              <a:rPr lang="en-US"/>
              <a:t>With the help of VANETS and the newly emerging 5G network, we can recover from a loss of network and provide comfort &amp; safety of user(s).</a:t>
            </a:r>
            <a:endParaRPr/>
          </a:p>
          <a:p>
            <a:pPr indent="-285750" lvl="0" marL="285750" rtl="0" algn="just">
              <a:lnSpc>
                <a:spcPct val="150000"/>
              </a:lnSpc>
              <a:spcBef>
                <a:spcPts val="0"/>
              </a:spcBef>
              <a:spcAft>
                <a:spcPts val="0"/>
              </a:spcAft>
              <a:buSzPts val="1800"/>
              <a:buChar char="•"/>
            </a:pPr>
            <a:r>
              <a:rPr lang="en-US"/>
              <a:t>Implementing AI Reinforcement algorithms and using Spark for Real time Data Analytics will help reduce response time in case of failure in Smart Vehicles, and the response time will be better with more training/learning and in presence of 5G networks.</a:t>
            </a:r>
            <a:endParaRPr/>
          </a:p>
          <a:p>
            <a:pPr indent="-285750" lvl="0" marL="285750" rtl="0" algn="just">
              <a:lnSpc>
                <a:spcPct val="150000"/>
              </a:lnSpc>
              <a:spcBef>
                <a:spcPts val="0"/>
              </a:spcBef>
              <a:spcAft>
                <a:spcPts val="0"/>
              </a:spcAft>
              <a:buSzPts val="1800"/>
              <a:buChar char="•"/>
            </a:pPr>
            <a:r>
              <a:rPr lang="en-US"/>
              <a:t>There is a need to provide safety for babies in vehicles.</a:t>
            </a:r>
            <a:endParaRPr/>
          </a:p>
          <a:p>
            <a:pPr indent="-285750" lvl="0" marL="285750" rtl="0" algn="just">
              <a:lnSpc>
                <a:spcPct val="150000"/>
              </a:lnSpc>
              <a:spcBef>
                <a:spcPts val="1000"/>
              </a:spcBef>
              <a:spcAft>
                <a:spcPts val="0"/>
              </a:spcAft>
              <a:buSzPts val="1800"/>
              <a:buChar char="•"/>
            </a:pPr>
            <a:r>
              <a:rPr lang="en-US"/>
              <a:t>Smart vehicles can become temporary caretakers and take care of the babies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5"/>
          <p:cNvSpPr/>
          <p:nvPr/>
        </p:nvSpPr>
        <p:spPr>
          <a:xfrm>
            <a:off x="2123372" y="2819400"/>
            <a:ext cx="7944909" cy="121997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685801" y="352650"/>
            <a:ext cx="10131300" cy="1456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b="1" lang="en-US">
                <a:solidFill>
                  <a:srgbClr val="FF9900"/>
                </a:solidFill>
              </a:rPr>
              <a:t>INTRODUCTION TO IOT AND SMART VEHICLES</a:t>
            </a:r>
            <a:endParaRPr b="1">
              <a:solidFill>
                <a:srgbClr val="FF9900"/>
              </a:solidFill>
            </a:endParaRPr>
          </a:p>
        </p:txBody>
      </p:sp>
      <p:sp>
        <p:nvSpPr>
          <p:cNvPr id="151" name="Google Shape;151;p20"/>
          <p:cNvSpPr txBox="1"/>
          <p:nvPr>
            <p:ph idx="1" type="body"/>
          </p:nvPr>
        </p:nvSpPr>
        <p:spPr>
          <a:xfrm>
            <a:off x="685800" y="1808850"/>
            <a:ext cx="5481600" cy="4315800"/>
          </a:xfrm>
          <a:prstGeom prst="rect">
            <a:avLst/>
          </a:prstGeom>
          <a:noFill/>
          <a:ln>
            <a:noFill/>
          </a:ln>
        </p:spPr>
        <p:txBody>
          <a:bodyPr anchorCtr="0" anchor="ctr" bIns="45700" lIns="91425" spcFirstLastPara="1" rIns="91425" wrap="square" tIns="45700">
            <a:noAutofit/>
          </a:bodyPr>
          <a:lstStyle/>
          <a:p>
            <a:pPr indent="-342900" lvl="0" marL="457200" rtl="0" algn="just">
              <a:lnSpc>
                <a:spcPct val="150000"/>
              </a:lnSpc>
              <a:spcBef>
                <a:spcPts val="0"/>
              </a:spcBef>
              <a:spcAft>
                <a:spcPts val="0"/>
              </a:spcAft>
              <a:buSzPts val="1800"/>
              <a:buChar char="❖"/>
            </a:pPr>
            <a:r>
              <a:rPr lang="en-US"/>
              <a:t>What is Internet of Things ?</a:t>
            </a:r>
            <a:endParaRPr/>
          </a:p>
          <a:p>
            <a:pPr indent="-342900" lvl="1" marL="914400" rtl="0" algn="just">
              <a:lnSpc>
                <a:spcPct val="150000"/>
              </a:lnSpc>
              <a:spcBef>
                <a:spcPts val="0"/>
              </a:spcBef>
              <a:spcAft>
                <a:spcPts val="0"/>
              </a:spcAft>
              <a:buSzPts val="1800"/>
              <a:buChar char="➢"/>
            </a:pPr>
            <a:r>
              <a:rPr lang="en-US"/>
              <a:t>Internet of Things (IoT) is basically defined as a combination or collection of smart devices which communicate which each other in a wireless network.</a:t>
            </a:r>
            <a:endParaRPr/>
          </a:p>
          <a:p>
            <a:pPr indent="0" lvl="0" marL="0" rtl="0" algn="just">
              <a:lnSpc>
                <a:spcPct val="150000"/>
              </a:lnSpc>
              <a:spcBef>
                <a:spcPts val="0"/>
              </a:spcBef>
              <a:spcAft>
                <a:spcPts val="0"/>
              </a:spcAft>
              <a:buNone/>
            </a:pPr>
            <a:r>
              <a:t/>
            </a:r>
            <a:endParaRPr sz="1600"/>
          </a:p>
          <a:p>
            <a:pPr indent="-342900" lvl="0" marL="457200" rtl="0" algn="just">
              <a:lnSpc>
                <a:spcPct val="150000"/>
              </a:lnSpc>
              <a:spcBef>
                <a:spcPts val="0"/>
              </a:spcBef>
              <a:spcAft>
                <a:spcPts val="0"/>
              </a:spcAft>
              <a:buSzPts val="1800"/>
              <a:buChar char="❖"/>
            </a:pPr>
            <a:r>
              <a:rPr lang="en-US"/>
              <a:t> What is a Smart Vehicle ?</a:t>
            </a:r>
            <a:endParaRPr/>
          </a:p>
          <a:p>
            <a:pPr indent="-342900" lvl="1" marL="914400" rtl="0" algn="just">
              <a:lnSpc>
                <a:spcPct val="150000"/>
              </a:lnSpc>
              <a:spcBef>
                <a:spcPts val="0"/>
              </a:spcBef>
              <a:spcAft>
                <a:spcPts val="0"/>
              </a:spcAft>
              <a:buSzPts val="1800"/>
              <a:buChar char="➢"/>
            </a:pPr>
            <a:r>
              <a:rPr lang="en-US"/>
              <a:t>A Smart Vehicle can be defined as Connected Vehicle which is designed with whole lot of IoT devices whose primary motive is to increase the travel experience of driver(s) or passenger(s). </a:t>
            </a:r>
            <a:endParaRPr/>
          </a:p>
        </p:txBody>
      </p:sp>
      <p:pic>
        <p:nvPicPr>
          <p:cNvPr id="152" name="Google Shape;152;p20"/>
          <p:cNvPicPr preferRelativeResize="0"/>
          <p:nvPr/>
        </p:nvPicPr>
        <p:blipFill>
          <a:blip r:embed="rId3">
            <a:alphaModFix/>
          </a:blip>
          <a:stretch>
            <a:fillRect/>
          </a:stretch>
        </p:blipFill>
        <p:spPr>
          <a:xfrm>
            <a:off x="6743000" y="1808850"/>
            <a:ext cx="4799250" cy="4315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685801" y="316375"/>
            <a:ext cx="10131300" cy="1456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b="1" lang="en-US">
                <a:solidFill>
                  <a:srgbClr val="FF9900"/>
                </a:solidFill>
              </a:rPr>
              <a:t>SAFETY AND COMFORT IN SMART VEHICLES</a:t>
            </a:r>
            <a:endParaRPr b="1">
              <a:solidFill>
                <a:srgbClr val="FF9900"/>
              </a:solidFill>
            </a:endParaRPr>
          </a:p>
        </p:txBody>
      </p:sp>
      <p:sp>
        <p:nvSpPr>
          <p:cNvPr id="158" name="Google Shape;158;p21"/>
          <p:cNvSpPr txBox="1"/>
          <p:nvPr>
            <p:ph idx="1" type="body"/>
          </p:nvPr>
        </p:nvSpPr>
        <p:spPr>
          <a:xfrm>
            <a:off x="685800" y="1962350"/>
            <a:ext cx="5197800" cy="4470000"/>
          </a:xfrm>
          <a:prstGeom prst="rect">
            <a:avLst/>
          </a:prstGeom>
          <a:noFill/>
          <a:ln>
            <a:noFill/>
          </a:ln>
        </p:spPr>
        <p:txBody>
          <a:bodyPr anchorCtr="0" anchor="ctr" bIns="45700" lIns="91425" spcFirstLastPara="1" rIns="91425" wrap="square" tIns="45700">
            <a:noAutofit/>
          </a:bodyPr>
          <a:lstStyle/>
          <a:p>
            <a:pPr indent="-342900" lvl="0" marL="457200" rtl="0" algn="just">
              <a:lnSpc>
                <a:spcPct val="150000"/>
              </a:lnSpc>
              <a:spcBef>
                <a:spcPts val="0"/>
              </a:spcBef>
              <a:spcAft>
                <a:spcPts val="0"/>
              </a:spcAft>
              <a:buSzPts val="1800"/>
              <a:buChar char="❖"/>
            </a:pPr>
            <a:r>
              <a:rPr lang="en-US"/>
              <a:t>Whenever a Smart Vehicle comes into the picture, everyone focus on the easy travel and smart features that a Smart Vehicle provides its user(s).</a:t>
            </a:r>
            <a:endParaRPr/>
          </a:p>
          <a:p>
            <a:pPr indent="0" lvl="0" marL="457200" rtl="0" algn="just">
              <a:lnSpc>
                <a:spcPct val="150000"/>
              </a:lnSpc>
              <a:spcBef>
                <a:spcPts val="0"/>
              </a:spcBef>
              <a:spcAft>
                <a:spcPts val="0"/>
              </a:spcAft>
              <a:buNone/>
            </a:pPr>
            <a:r>
              <a:t/>
            </a:r>
            <a:endParaRPr/>
          </a:p>
          <a:p>
            <a:pPr indent="-342900" lvl="0" marL="457200" rtl="0" algn="just">
              <a:lnSpc>
                <a:spcPct val="150000"/>
              </a:lnSpc>
              <a:spcBef>
                <a:spcPts val="0"/>
              </a:spcBef>
              <a:spcAft>
                <a:spcPts val="0"/>
              </a:spcAft>
              <a:buSzPts val="1800"/>
              <a:buChar char="❖"/>
            </a:pPr>
            <a:r>
              <a:rPr lang="en-US"/>
              <a:t>But it equally important and a challenging task to design a Smart Vehicle which provides comfortness and maintains safety of all the passengers travelling in it.</a:t>
            </a:r>
            <a:endParaRPr/>
          </a:p>
        </p:txBody>
      </p:sp>
      <p:pic>
        <p:nvPicPr>
          <p:cNvPr id="159" name="Google Shape;159;p21"/>
          <p:cNvPicPr preferRelativeResize="0"/>
          <p:nvPr/>
        </p:nvPicPr>
        <p:blipFill>
          <a:blip r:embed="rId3">
            <a:alphaModFix/>
          </a:blip>
          <a:stretch>
            <a:fillRect/>
          </a:stretch>
        </p:blipFill>
        <p:spPr>
          <a:xfrm>
            <a:off x="6526925" y="2493150"/>
            <a:ext cx="5197801" cy="31043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685801" y="463975"/>
            <a:ext cx="10131300" cy="1456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lang="en-US"/>
              <a:t>RESEARCH QUESTIONS</a:t>
            </a:r>
            <a:endParaRPr/>
          </a:p>
        </p:txBody>
      </p:sp>
      <p:sp>
        <p:nvSpPr>
          <p:cNvPr id="165" name="Google Shape;165;p22"/>
          <p:cNvSpPr txBox="1"/>
          <p:nvPr>
            <p:ph idx="1" type="body"/>
          </p:nvPr>
        </p:nvSpPr>
        <p:spPr>
          <a:xfrm>
            <a:off x="685800" y="2081050"/>
            <a:ext cx="11081700" cy="4152600"/>
          </a:xfrm>
          <a:prstGeom prst="rect">
            <a:avLst/>
          </a:prstGeom>
          <a:noFill/>
          <a:ln>
            <a:noFill/>
          </a:ln>
        </p:spPr>
        <p:txBody>
          <a:bodyPr anchorCtr="0" anchor="ctr" bIns="45700" lIns="91425" spcFirstLastPara="1" rIns="91425" wrap="square" tIns="45700">
            <a:noAutofit/>
          </a:bodyPr>
          <a:lstStyle/>
          <a:p>
            <a:pPr indent="0" lvl="0" marL="0" rtl="0" algn="just">
              <a:lnSpc>
                <a:spcPct val="150000"/>
              </a:lnSpc>
              <a:spcBef>
                <a:spcPts val="0"/>
              </a:spcBef>
              <a:spcAft>
                <a:spcPts val="0"/>
              </a:spcAft>
              <a:buSzPts val="1100"/>
              <a:buNone/>
            </a:pPr>
            <a:r>
              <a:rPr lang="en-US">
                <a:solidFill>
                  <a:srgbClr val="FFFFFF"/>
                </a:solidFill>
              </a:rPr>
              <a:t>Our research mainly focuses on how :</a:t>
            </a:r>
            <a:endParaRPr>
              <a:solidFill>
                <a:srgbClr val="FFFFFF"/>
              </a:solidFill>
            </a:endParaRPr>
          </a:p>
          <a:p>
            <a:pPr indent="0" lvl="0" marL="0" rtl="0" algn="just">
              <a:lnSpc>
                <a:spcPct val="150000"/>
              </a:lnSpc>
              <a:spcBef>
                <a:spcPts val="0"/>
              </a:spcBef>
              <a:spcAft>
                <a:spcPts val="0"/>
              </a:spcAft>
              <a:buSzPts val="1100"/>
              <a:buNone/>
            </a:pPr>
            <a:r>
              <a:t/>
            </a:r>
            <a:endParaRPr>
              <a:solidFill>
                <a:srgbClr val="FFFFFF"/>
              </a:solidFill>
            </a:endParaRPr>
          </a:p>
          <a:p>
            <a:pPr indent="0" lvl="0" marL="0" rtl="0" algn="just">
              <a:lnSpc>
                <a:spcPct val="150000"/>
              </a:lnSpc>
              <a:spcBef>
                <a:spcPts val="0"/>
              </a:spcBef>
              <a:spcAft>
                <a:spcPts val="0"/>
              </a:spcAft>
              <a:buSzPts val="1100"/>
              <a:buNone/>
            </a:pPr>
            <a:r>
              <a:rPr b="1" lang="en-US">
                <a:solidFill>
                  <a:srgbClr val="FF9900"/>
                </a:solidFill>
              </a:rPr>
              <a:t>Research Question 1:</a:t>
            </a:r>
            <a:r>
              <a:rPr lang="en-US">
                <a:solidFill>
                  <a:srgbClr val="FFFFFF"/>
                </a:solidFill>
              </a:rPr>
              <a:t> How to provide Comfort and Safety of all passengers in Smart Vehicle?</a:t>
            </a:r>
            <a:endParaRPr>
              <a:solidFill>
                <a:srgbClr val="FFFFFF"/>
              </a:solidFill>
            </a:endParaRPr>
          </a:p>
          <a:p>
            <a:pPr indent="0" lvl="0" marL="0" rtl="0" algn="just">
              <a:lnSpc>
                <a:spcPct val="150000"/>
              </a:lnSpc>
              <a:spcBef>
                <a:spcPts val="0"/>
              </a:spcBef>
              <a:spcAft>
                <a:spcPts val="0"/>
              </a:spcAft>
              <a:buClr>
                <a:schemeClr val="dk1"/>
              </a:buClr>
              <a:buSzPts val="1100"/>
              <a:buFont typeface="Arial"/>
              <a:buNone/>
            </a:pPr>
            <a:r>
              <a:t/>
            </a:r>
            <a:endParaRPr>
              <a:solidFill>
                <a:srgbClr val="FFFFFF"/>
              </a:solidFill>
            </a:endParaRPr>
          </a:p>
          <a:p>
            <a:pPr indent="0" lvl="0" marL="0" rtl="0" algn="just">
              <a:lnSpc>
                <a:spcPct val="150000"/>
              </a:lnSpc>
              <a:spcBef>
                <a:spcPts val="0"/>
              </a:spcBef>
              <a:spcAft>
                <a:spcPts val="0"/>
              </a:spcAft>
              <a:buSzPts val="1100"/>
              <a:buNone/>
            </a:pPr>
            <a:r>
              <a:rPr b="1" lang="en-US">
                <a:solidFill>
                  <a:srgbClr val="FF9900"/>
                </a:solidFill>
              </a:rPr>
              <a:t>Research Question 2:</a:t>
            </a:r>
            <a:r>
              <a:rPr lang="en-US">
                <a:solidFill>
                  <a:srgbClr val="FFFFFF"/>
                </a:solidFill>
              </a:rPr>
              <a:t> How to improve failure recovery in Smart car when loss of network?</a:t>
            </a:r>
            <a:endParaRPr>
              <a:solidFill>
                <a:srgbClr val="FFFFFF"/>
              </a:solidFill>
            </a:endParaRPr>
          </a:p>
          <a:p>
            <a:pPr indent="0" lvl="0" marL="0" rtl="0" algn="just">
              <a:lnSpc>
                <a:spcPct val="150000"/>
              </a:lnSpc>
              <a:spcBef>
                <a:spcPts val="0"/>
              </a:spcBef>
              <a:spcAft>
                <a:spcPts val="0"/>
              </a:spcAft>
              <a:buClr>
                <a:schemeClr val="dk1"/>
              </a:buClr>
              <a:buSzPts val="1100"/>
              <a:buFont typeface="Arial"/>
              <a:buNone/>
            </a:pPr>
            <a:r>
              <a:t/>
            </a:r>
            <a:endParaRPr>
              <a:solidFill>
                <a:srgbClr val="FFFFFF"/>
              </a:solidFill>
            </a:endParaRPr>
          </a:p>
          <a:p>
            <a:pPr indent="0" lvl="0" marL="0" rtl="0" algn="just">
              <a:lnSpc>
                <a:spcPct val="150000"/>
              </a:lnSpc>
              <a:spcBef>
                <a:spcPts val="0"/>
              </a:spcBef>
              <a:spcAft>
                <a:spcPts val="0"/>
              </a:spcAft>
              <a:buClr>
                <a:schemeClr val="dk1"/>
              </a:buClr>
              <a:buSzPts val="1100"/>
              <a:buFont typeface="Arial"/>
              <a:buNone/>
            </a:pPr>
            <a:r>
              <a:rPr b="1" lang="en-US">
                <a:solidFill>
                  <a:srgbClr val="FF9900"/>
                </a:solidFill>
              </a:rPr>
              <a:t>Research Question 3:</a:t>
            </a:r>
            <a:r>
              <a:rPr lang="en-US">
                <a:solidFill>
                  <a:srgbClr val="FFFFFF"/>
                </a:solidFill>
              </a:rPr>
              <a:t> How to use Artificial </a:t>
            </a:r>
            <a:r>
              <a:rPr lang="en-US">
                <a:solidFill>
                  <a:srgbClr val="FFFFFF"/>
                </a:solidFill>
              </a:rPr>
              <a:t>Intelligence</a:t>
            </a:r>
            <a:r>
              <a:rPr lang="en-US">
                <a:solidFill>
                  <a:srgbClr val="FFFFFF"/>
                </a:solidFill>
              </a:rPr>
              <a:t> and Data Analytics to quickly respond to recovery of  failure?</a:t>
            </a:r>
            <a:endParaRPr>
              <a:solidFill>
                <a:srgbClr val="FFFFFF"/>
              </a:solidFill>
            </a:endParaRPr>
          </a:p>
          <a:p>
            <a:pPr indent="0" lvl="0" marL="0" rtl="0" algn="just">
              <a:lnSpc>
                <a:spcPct val="150000"/>
              </a:lnSpc>
              <a:spcBef>
                <a:spcPts val="0"/>
              </a:spcBef>
              <a:spcAft>
                <a:spcPts val="0"/>
              </a:spcAft>
              <a:buSzPts val="1100"/>
              <a:buNone/>
            </a:pPr>
            <a:r>
              <a:t/>
            </a:r>
            <a:endParaRPr>
              <a:solidFill>
                <a:srgbClr val="FFFFFF"/>
              </a:solidFill>
            </a:endParaRPr>
          </a:p>
          <a:p>
            <a:pPr indent="0" lvl="0" marL="0" rtl="0" algn="just">
              <a:lnSpc>
                <a:spcPct val="150000"/>
              </a:lnSpc>
              <a:spcBef>
                <a:spcPts val="0"/>
              </a:spcBef>
              <a:spcAft>
                <a:spcPts val="0"/>
              </a:spcAft>
              <a:buClr>
                <a:schemeClr val="dk1"/>
              </a:buClr>
              <a:buSzPts val="1100"/>
              <a:buFont typeface="Arial"/>
              <a:buNone/>
            </a:pPr>
            <a:r>
              <a:rPr b="1" lang="en-US">
                <a:solidFill>
                  <a:srgbClr val="FF9900"/>
                </a:solidFill>
              </a:rPr>
              <a:t>Research Question 4:</a:t>
            </a:r>
            <a:r>
              <a:rPr lang="en-US">
                <a:solidFill>
                  <a:srgbClr val="FFFFFF"/>
                </a:solidFill>
              </a:rPr>
              <a:t> How can Smart Vehicles improve Child Safety and Comfort?</a:t>
            </a:r>
            <a:endParaRPr>
              <a:solidFill>
                <a:srgbClr val="FFFFFF"/>
              </a:solidFill>
            </a:endParaRPr>
          </a:p>
          <a:p>
            <a:pPr indent="-171450" lvl="0" marL="285750" rtl="0" algn="l">
              <a:spcBef>
                <a:spcPts val="0"/>
              </a:spcBef>
              <a:spcAft>
                <a:spcPts val="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685800" y="609600"/>
            <a:ext cx="6164400" cy="836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lang="en-US"/>
              <a:t>Safety and Comfort Features</a:t>
            </a:r>
            <a:endParaRPr/>
          </a:p>
        </p:txBody>
      </p:sp>
      <p:pic>
        <p:nvPicPr>
          <p:cNvPr id="171" name="Google Shape;171;p23"/>
          <p:cNvPicPr preferRelativeResize="0"/>
          <p:nvPr/>
        </p:nvPicPr>
        <p:blipFill>
          <a:blip r:embed="rId3">
            <a:alphaModFix/>
          </a:blip>
          <a:stretch>
            <a:fillRect/>
          </a:stretch>
        </p:blipFill>
        <p:spPr>
          <a:xfrm>
            <a:off x="8070400" y="3670928"/>
            <a:ext cx="2674400" cy="1289242"/>
          </a:xfrm>
          <a:prstGeom prst="rect">
            <a:avLst/>
          </a:prstGeom>
          <a:noFill/>
          <a:ln>
            <a:noFill/>
          </a:ln>
        </p:spPr>
      </p:pic>
      <p:pic>
        <p:nvPicPr>
          <p:cNvPr id="172" name="Google Shape;172;p23"/>
          <p:cNvPicPr preferRelativeResize="0"/>
          <p:nvPr/>
        </p:nvPicPr>
        <p:blipFill>
          <a:blip r:embed="rId4">
            <a:alphaModFix/>
          </a:blip>
          <a:stretch>
            <a:fillRect/>
          </a:stretch>
        </p:blipFill>
        <p:spPr>
          <a:xfrm>
            <a:off x="8070391" y="1975447"/>
            <a:ext cx="2674400" cy="1291163"/>
          </a:xfrm>
          <a:prstGeom prst="rect">
            <a:avLst/>
          </a:prstGeom>
          <a:noFill/>
          <a:ln>
            <a:noFill/>
          </a:ln>
        </p:spPr>
      </p:pic>
      <p:pic>
        <p:nvPicPr>
          <p:cNvPr id="173" name="Google Shape;173;p23"/>
          <p:cNvPicPr preferRelativeResize="0"/>
          <p:nvPr/>
        </p:nvPicPr>
        <p:blipFill>
          <a:blip r:embed="rId5">
            <a:alphaModFix/>
          </a:blip>
          <a:stretch>
            <a:fillRect/>
          </a:stretch>
        </p:blipFill>
        <p:spPr>
          <a:xfrm>
            <a:off x="8070396" y="5213700"/>
            <a:ext cx="2674400" cy="1293555"/>
          </a:xfrm>
          <a:prstGeom prst="rect">
            <a:avLst/>
          </a:prstGeom>
          <a:noFill/>
          <a:ln>
            <a:noFill/>
          </a:ln>
        </p:spPr>
      </p:pic>
      <p:pic>
        <p:nvPicPr>
          <p:cNvPr id="174" name="Google Shape;174;p23"/>
          <p:cNvPicPr preferRelativeResize="0"/>
          <p:nvPr/>
        </p:nvPicPr>
        <p:blipFill>
          <a:blip r:embed="rId6">
            <a:alphaModFix/>
          </a:blip>
          <a:stretch>
            <a:fillRect/>
          </a:stretch>
        </p:blipFill>
        <p:spPr>
          <a:xfrm>
            <a:off x="8020135" y="350749"/>
            <a:ext cx="2674400" cy="1346900"/>
          </a:xfrm>
          <a:prstGeom prst="rect">
            <a:avLst/>
          </a:prstGeom>
          <a:noFill/>
          <a:ln>
            <a:noFill/>
          </a:ln>
        </p:spPr>
      </p:pic>
      <p:sp>
        <p:nvSpPr>
          <p:cNvPr id="175" name="Google Shape;175;p23"/>
          <p:cNvSpPr txBox="1"/>
          <p:nvPr>
            <p:ph idx="1" type="body"/>
          </p:nvPr>
        </p:nvSpPr>
        <p:spPr>
          <a:xfrm>
            <a:off x="685800" y="1975450"/>
            <a:ext cx="6788100" cy="466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coolest infotainment thing is provide display and tell  the name of the song playing on radio</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Automatic -&gt; Autonomous</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rPr lang="en-US"/>
              <a:t>Tell me when to take rest</a:t>
            </a:r>
            <a:endParaRPr/>
          </a:p>
          <a:p>
            <a:pPr indent="0" lvl="0" marL="0" rtl="0" algn="l">
              <a:spcBef>
                <a:spcPts val="1000"/>
              </a:spcBef>
              <a:spcAft>
                <a:spcPts val="0"/>
              </a:spcAft>
              <a:buNone/>
            </a:pPr>
            <a:r>
              <a:rPr lang="en-US"/>
              <a:t>Set Rear View Mirror for me</a:t>
            </a:r>
            <a:endParaRPr/>
          </a:p>
          <a:p>
            <a:pPr indent="0" lvl="0" marL="0" rtl="0" algn="l">
              <a:spcBef>
                <a:spcPts val="1000"/>
              </a:spcBef>
              <a:spcAft>
                <a:spcPts val="0"/>
              </a:spcAft>
              <a:buNone/>
            </a:pPr>
            <a:r>
              <a:rPr lang="en-US"/>
              <a:t>Have Adaptive headlights and auto switch of high-low beam</a:t>
            </a:r>
            <a:endParaRPr/>
          </a:p>
          <a:p>
            <a:pPr indent="0" lvl="0" marL="0" rtl="0" algn="l">
              <a:spcBef>
                <a:spcPts val="1000"/>
              </a:spcBef>
              <a:spcAft>
                <a:spcPts val="0"/>
              </a:spcAft>
              <a:buNone/>
            </a:pPr>
            <a:r>
              <a:rPr lang="en-US"/>
              <a:t>Warn me when I am about to collide from the front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Smart Monitoring</a:t>
            </a:r>
            <a:endParaRPr/>
          </a:p>
          <a:p>
            <a:pPr indent="0" lvl="0" marL="0" rtl="0" algn="l">
              <a:spcBef>
                <a:spcPts val="1000"/>
              </a:spcBef>
              <a:spcAft>
                <a:spcPts val="0"/>
              </a:spcAft>
              <a:buNone/>
            </a:pPr>
            <a:r>
              <a:rPr lang="en-US"/>
              <a:t>Smart Sensing</a:t>
            </a:r>
            <a:endParaRPr/>
          </a:p>
          <a:p>
            <a:pPr indent="0" lvl="0" marL="0" rtl="0" algn="l">
              <a:spcBef>
                <a:spcPts val="1000"/>
              </a:spcBef>
              <a:spcAft>
                <a:spcPts val="0"/>
              </a:spcAft>
              <a:buNone/>
            </a:pPr>
            <a:r>
              <a:rPr lang="en-US"/>
              <a:t>Smart Analytics</a:t>
            </a:r>
            <a:endParaRPr/>
          </a:p>
          <a:p>
            <a:pPr indent="0" lvl="0" marL="0" rtl="0" algn="l">
              <a:spcBef>
                <a:spcPts val="1000"/>
              </a:spcBef>
              <a:spcAft>
                <a:spcPts val="10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4795850" y="637975"/>
            <a:ext cx="6886500" cy="1456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Font typeface="Calibri"/>
              <a:buNone/>
            </a:pPr>
            <a:r>
              <a:rPr b="1" lang="en-US">
                <a:solidFill>
                  <a:srgbClr val="FF9900"/>
                </a:solidFill>
              </a:rPr>
              <a:t>Failure Recovery in Case of Network Loss</a:t>
            </a:r>
            <a:endParaRPr b="1">
              <a:solidFill>
                <a:srgbClr val="FF9900"/>
              </a:solidFill>
            </a:endParaRPr>
          </a:p>
        </p:txBody>
      </p:sp>
      <p:sp>
        <p:nvSpPr>
          <p:cNvPr id="181" name="Google Shape;181;p24"/>
          <p:cNvSpPr txBox="1"/>
          <p:nvPr>
            <p:ph idx="1" type="body"/>
          </p:nvPr>
        </p:nvSpPr>
        <p:spPr>
          <a:xfrm>
            <a:off x="5675575" y="2142075"/>
            <a:ext cx="6006600" cy="42714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0"/>
              </a:spcBef>
              <a:spcAft>
                <a:spcPts val="0"/>
              </a:spcAft>
              <a:buSzPts val="1800"/>
              <a:buChar char="❖"/>
            </a:pPr>
            <a:r>
              <a:rPr lang="en-US"/>
              <a:t>Whenever there is a failure of an IoT device in a Smart Vehicle, it basically stops to communicate with other IoT devices connected to it.</a:t>
            </a:r>
            <a:endParaRPr/>
          </a:p>
          <a:p>
            <a:pPr indent="-342900" lvl="0" marL="457200" rtl="0" algn="l">
              <a:lnSpc>
                <a:spcPct val="150000"/>
              </a:lnSpc>
              <a:spcBef>
                <a:spcPts val="0"/>
              </a:spcBef>
              <a:spcAft>
                <a:spcPts val="0"/>
              </a:spcAft>
              <a:buSzPts val="1800"/>
              <a:buChar char="❖"/>
            </a:pPr>
            <a:r>
              <a:rPr lang="en-US"/>
              <a:t>And without communication between the IoT devices, there is a possibility that the coordination of the entire system may fail.</a:t>
            </a:r>
            <a:endParaRPr/>
          </a:p>
          <a:p>
            <a:pPr indent="-342900" lvl="0" marL="457200" rtl="0" algn="l">
              <a:lnSpc>
                <a:spcPct val="150000"/>
              </a:lnSpc>
              <a:spcBef>
                <a:spcPts val="0"/>
              </a:spcBef>
              <a:spcAft>
                <a:spcPts val="0"/>
              </a:spcAft>
              <a:buSzPts val="1800"/>
              <a:buChar char="❖"/>
            </a:pPr>
            <a:r>
              <a:rPr lang="en-US"/>
              <a:t>This failure of the system result in discomfortness to the user and sometimes may also lead to some crashes.</a:t>
            </a:r>
            <a:endParaRPr/>
          </a:p>
        </p:txBody>
      </p:sp>
      <p:pic>
        <p:nvPicPr>
          <p:cNvPr id="182" name="Google Shape;182;p24"/>
          <p:cNvPicPr preferRelativeResize="0"/>
          <p:nvPr/>
        </p:nvPicPr>
        <p:blipFill>
          <a:blip r:embed="rId3">
            <a:alphaModFix/>
          </a:blip>
          <a:stretch>
            <a:fillRect/>
          </a:stretch>
        </p:blipFill>
        <p:spPr>
          <a:xfrm>
            <a:off x="432850" y="2203589"/>
            <a:ext cx="4230550" cy="4148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685800" y="382575"/>
            <a:ext cx="10131300" cy="1197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FF9900"/>
                </a:solidFill>
              </a:rPr>
              <a:t>Failure Recovery in Case of Network Loss (Cont.)</a:t>
            </a:r>
            <a:endParaRPr/>
          </a:p>
        </p:txBody>
      </p:sp>
      <p:sp>
        <p:nvSpPr>
          <p:cNvPr id="188" name="Google Shape;188;p25"/>
          <p:cNvSpPr txBox="1"/>
          <p:nvPr>
            <p:ph idx="1" type="body"/>
          </p:nvPr>
        </p:nvSpPr>
        <p:spPr>
          <a:xfrm>
            <a:off x="685800" y="1579575"/>
            <a:ext cx="5273700" cy="4994700"/>
          </a:xfrm>
          <a:prstGeom prst="rect">
            <a:avLst/>
          </a:prstGeom>
        </p:spPr>
        <p:txBody>
          <a:bodyPr anchorCtr="0" anchor="ctr" bIns="45700" lIns="91425" spcFirstLastPara="1" rIns="91425" wrap="square" tIns="45700">
            <a:noAutofit/>
          </a:bodyPr>
          <a:lstStyle/>
          <a:p>
            <a:pPr indent="-342900" lvl="0" marL="457200" rtl="0" algn="just">
              <a:lnSpc>
                <a:spcPct val="150000"/>
              </a:lnSpc>
              <a:spcBef>
                <a:spcPts val="0"/>
              </a:spcBef>
              <a:spcAft>
                <a:spcPts val="0"/>
              </a:spcAft>
              <a:buSzPts val="1800"/>
              <a:buChar char="❖"/>
            </a:pPr>
            <a:r>
              <a:rPr lang="en-US"/>
              <a:t>So, the main question is, how can recover from these kind of failures and provide Comfortness and maintain Safety of user(s) and passenger(s)?</a:t>
            </a:r>
            <a:endParaRPr/>
          </a:p>
          <a:p>
            <a:pPr indent="0" lvl="0" marL="457200" rtl="0" algn="just">
              <a:lnSpc>
                <a:spcPct val="150000"/>
              </a:lnSpc>
              <a:spcBef>
                <a:spcPts val="1000"/>
              </a:spcBef>
              <a:spcAft>
                <a:spcPts val="0"/>
              </a:spcAft>
              <a:buNone/>
            </a:pPr>
            <a:r>
              <a:t/>
            </a:r>
            <a:endParaRPr/>
          </a:p>
          <a:p>
            <a:pPr indent="-342900" lvl="0" marL="457200" rtl="0" algn="just">
              <a:lnSpc>
                <a:spcPct val="150000"/>
              </a:lnSpc>
              <a:spcBef>
                <a:spcPts val="1000"/>
              </a:spcBef>
              <a:spcAft>
                <a:spcPts val="0"/>
              </a:spcAft>
              <a:buSzPts val="1800"/>
              <a:buChar char="❖"/>
            </a:pPr>
            <a:r>
              <a:rPr lang="en-US"/>
              <a:t>One possible solution is usage of the following technologies:</a:t>
            </a:r>
            <a:endParaRPr/>
          </a:p>
          <a:p>
            <a:pPr indent="-342900" lvl="1" marL="914400" rtl="0" algn="just">
              <a:lnSpc>
                <a:spcPct val="150000"/>
              </a:lnSpc>
              <a:spcBef>
                <a:spcPts val="0"/>
              </a:spcBef>
              <a:spcAft>
                <a:spcPts val="0"/>
              </a:spcAft>
              <a:buSzPts val="1800"/>
              <a:buChar char="➢"/>
            </a:pPr>
            <a:r>
              <a:rPr b="1" lang="en-US"/>
              <a:t>Vehicular Ad-hoc Networks (VANETS).</a:t>
            </a:r>
            <a:endParaRPr b="1"/>
          </a:p>
          <a:p>
            <a:pPr indent="-342900" lvl="1" marL="914400" rtl="0" algn="just">
              <a:lnSpc>
                <a:spcPct val="150000"/>
              </a:lnSpc>
              <a:spcBef>
                <a:spcPts val="0"/>
              </a:spcBef>
              <a:spcAft>
                <a:spcPts val="0"/>
              </a:spcAft>
              <a:buSzPts val="1800"/>
              <a:buChar char="➢"/>
            </a:pPr>
            <a:r>
              <a:rPr lang="en-US"/>
              <a:t>The </a:t>
            </a:r>
            <a:r>
              <a:rPr lang="en-US"/>
              <a:t>Emerging </a:t>
            </a:r>
            <a:r>
              <a:rPr b="1" lang="en-US"/>
              <a:t>5G Network</a:t>
            </a:r>
            <a:r>
              <a:rPr lang="en-US"/>
              <a:t>.</a:t>
            </a:r>
            <a:endParaRPr/>
          </a:p>
          <a:p>
            <a:pPr indent="-342900" lvl="1" marL="914400" rtl="0" algn="just">
              <a:lnSpc>
                <a:spcPct val="150000"/>
              </a:lnSpc>
              <a:spcBef>
                <a:spcPts val="0"/>
              </a:spcBef>
              <a:spcAft>
                <a:spcPts val="0"/>
              </a:spcAft>
              <a:buSzPts val="1800"/>
              <a:buChar char="➢"/>
            </a:pPr>
            <a:r>
              <a:rPr lang="en-US"/>
              <a:t>Mobile Edge Computing</a:t>
            </a:r>
            <a:endParaRPr/>
          </a:p>
        </p:txBody>
      </p:sp>
      <p:pic>
        <p:nvPicPr>
          <p:cNvPr id="189" name="Google Shape;189;p25"/>
          <p:cNvPicPr preferRelativeResize="0"/>
          <p:nvPr/>
        </p:nvPicPr>
        <p:blipFill>
          <a:blip r:embed="rId3">
            <a:alphaModFix/>
          </a:blip>
          <a:stretch>
            <a:fillRect/>
          </a:stretch>
        </p:blipFill>
        <p:spPr>
          <a:xfrm>
            <a:off x="6856124" y="2157212"/>
            <a:ext cx="4312499" cy="3839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685800" y="240700"/>
            <a:ext cx="10131300" cy="111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FF9900"/>
                </a:solidFill>
              </a:rPr>
              <a:t>Failure Recovery in Case of Network Loss (Cont.)</a:t>
            </a:r>
            <a:endParaRPr/>
          </a:p>
        </p:txBody>
      </p:sp>
      <p:sp>
        <p:nvSpPr>
          <p:cNvPr id="195" name="Google Shape;195;p26"/>
          <p:cNvSpPr txBox="1"/>
          <p:nvPr>
            <p:ph idx="1" type="body"/>
          </p:nvPr>
        </p:nvSpPr>
        <p:spPr>
          <a:xfrm>
            <a:off x="685800" y="1768900"/>
            <a:ext cx="6153300" cy="4947300"/>
          </a:xfrm>
          <a:prstGeom prst="rect">
            <a:avLst/>
          </a:prstGeom>
        </p:spPr>
        <p:txBody>
          <a:bodyPr anchorCtr="0" anchor="ctr" bIns="45700" lIns="91425" spcFirstLastPara="1" rIns="91425" wrap="square" tIns="45700">
            <a:noAutofit/>
          </a:bodyPr>
          <a:lstStyle/>
          <a:p>
            <a:pPr indent="-342900" lvl="0" marL="457200" rtl="0" algn="just">
              <a:lnSpc>
                <a:spcPct val="150000"/>
              </a:lnSpc>
              <a:spcBef>
                <a:spcPts val="0"/>
              </a:spcBef>
              <a:spcAft>
                <a:spcPts val="0"/>
              </a:spcAft>
              <a:buSzPts val="1800"/>
              <a:buChar char="❖"/>
            </a:pPr>
            <a:r>
              <a:rPr lang="en-US"/>
              <a:t>With the help of </a:t>
            </a:r>
            <a:r>
              <a:rPr b="1" lang="en-US"/>
              <a:t>VANETS</a:t>
            </a:r>
            <a:r>
              <a:rPr lang="en-US"/>
              <a:t>, we can re-establish communication by exchanging data or information with nearby Smart Vehicles. This kind of communication technique is known as Vehicle to Vehicle Communication (V2V).</a:t>
            </a:r>
            <a:endParaRPr/>
          </a:p>
          <a:p>
            <a:pPr indent="0" lvl="0" marL="457200" rtl="0" algn="just">
              <a:lnSpc>
                <a:spcPct val="150000"/>
              </a:lnSpc>
              <a:spcBef>
                <a:spcPts val="1000"/>
              </a:spcBef>
              <a:spcAft>
                <a:spcPts val="0"/>
              </a:spcAft>
              <a:buNone/>
            </a:pPr>
            <a:r>
              <a:t/>
            </a:r>
            <a:endParaRPr/>
          </a:p>
          <a:p>
            <a:pPr indent="-342900" lvl="0" marL="457200" rtl="0" algn="l">
              <a:lnSpc>
                <a:spcPct val="150000"/>
              </a:lnSpc>
              <a:spcBef>
                <a:spcPts val="1000"/>
              </a:spcBef>
              <a:spcAft>
                <a:spcPts val="0"/>
              </a:spcAft>
              <a:buSzPts val="1800"/>
              <a:buChar char="❖"/>
            </a:pPr>
            <a:r>
              <a:rPr lang="en-US"/>
              <a:t>Another way of re-establishing communication is by communicating with the IoT devices which reside in a Smart City such as Traffic Lights, Smart Building etc., This kind of communication technique is known as Vehicle to Infrastructure Communication or Vehicle to Roadside Communication (V2I) . </a:t>
            </a:r>
            <a:endParaRPr/>
          </a:p>
        </p:txBody>
      </p:sp>
      <p:pic>
        <p:nvPicPr>
          <p:cNvPr id="196" name="Google Shape;196;p26"/>
          <p:cNvPicPr preferRelativeResize="0"/>
          <p:nvPr/>
        </p:nvPicPr>
        <p:blipFill>
          <a:blip r:embed="rId3">
            <a:alphaModFix/>
          </a:blip>
          <a:stretch>
            <a:fillRect/>
          </a:stretch>
        </p:blipFill>
        <p:spPr>
          <a:xfrm>
            <a:off x="8030950" y="1352800"/>
            <a:ext cx="3346524" cy="2511025"/>
          </a:xfrm>
          <a:prstGeom prst="rect">
            <a:avLst/>
          </a:prstGeom>
          <a:noFill/>
          <a:ln>
            <a:noFill/>
          </a:ln>
        </p:spPr>
      </p:pic>
      <p:pic>
        <p:nvPicPr>
          <p:cNvPr id="197" name="Google Shape;197;p26"/>
          <p:cNvPicPr preferRelativeResize="0"/>
          <p:nvPr/>
        </p:nvPicPr>
        <p:blipFill>
          <a:blip r:embed="rId4">
            <a:alphaModFix/>
          </a:blip>
          <a:stretch>
            <a:fillRect/>
          </a:stretch>
        </p:blipFill>
        <p:spPr>
          <a:xfrm>
            <a:off x="8030950" y="4269114"/>
            <a:ext cx="3346525" cy="23714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632976" y="81250"/>
            <a:ext cx="10131300" cy="1456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lang="en-US"/>
              <a:t>Artificial Intelligence and Data Analysis in case of failure </a:t>
            </a:r>
            <a:endParaRPr/>
          </a:p>
        </p:txBody>
      </p:sp>
      <p:pic>
        <p:nvPicPr>
          <p:cNvPr id="203" name="Google Shape;203;p27"/>
          <p:cNvPicPr preferRelativeResize="0"/>
          <p:nvPr/>
        </p:nvPicPr>
        <p:blipFill>
          <a:blip r:embed="rId3">
            <a:alphaModFix/>
          </a:blip>
          <a:stretch>
            <a:fillRect/>
          </a:stretch>
        </p:blipFill>
        <p:spPr>
          <a:xfrm>
            <a:off x="843600" y="3110725"/>
            <a:ext cx="4655887" cy="3130350"/>
          </a:xfrm>
          <a:prstGeom prst="rect">
            <a:avLst/>
          </a:prstGeom>
          <a:noFill/>
          <a:ln>
            <a:noFill/>
          </a:ln>
        </p:spPr>
      </p:pic>
      <p:pic>
        <p:nvPicPr>
          <p:cNvPr id="204" name="Google Shape;204;p27"/>
          <p:cNvPicPr preferRelativeResize="0"/>
          <p:nvPr/>
        </p:nvPicPr>
        <p:blipFill>
          <a:blip r:embed="rId4">
            <a:alphaModFix/>
          </a:blip>
          <a:stretch>
            <a:fillRect/>
          </a:stretch>
        </p:blipFill>
        <p:spPr>
          <a:xfrm>
            <a:off x="6144950" y="3110729"/>
            <a:ext cx="5514850" cy="3130350"/>
          </a:xfrm>
          <a:prstGeom prst="rect">
            <a:avLst/>
          </a:prstGeom>
          <a:noFill/>
          <a:ln>
            <a:noFill/>
          </a:ln>
        </p:spPr>
      </p:pic>
      <p:sp>
        <p:nvSpPr>
          <p:cNvPr id="205" name="Google Shape;205;p27"/>
          <p:cNvSpPr txBox="1"/>
          <p:nvPr/>
        </p:nvSpPr>
        <p:spPr>
          <a:xfrm>
            <a:off x="843600" y="1782125"/>
            <a:ext cx="10816200" cy="1218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FFFFFF"/>
              </a:buClr>
              <a:buSzPts val="1800"/>
              <a:buFont typeface="Calibri"/>
              <a:buAutoNum type="arabicPeriod"/>
            </a:pPr>
            <a:r>
              <a:rPr lang="en-US" sz="1800">
                <a:solidFill>
                  <a:srgbClr val="FFFFFF"/>
                </a:solidFill>
                <a:latin typeface="Calibri"/>
                <a:ea typeface="Calibri"/>
                <a:cs typeface="Calibri"/>
                <a:sym typeface="Calibri"/>
              </a:rPr>
              <a:t>AI makes the machine learn fast</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AutoNum type="arabicPeriod"/>
            </a:pPr>
            <a:r>
              <a:rPr lang="en-US" sz="1800">
                <a:solidFill>
                  <a:srgbClr val="FFFFFF"/>
                </a:solidFill>
                <a:latin typeface="Calibri"/>
                <a:ea typeface="Calibri"/>
                <a:cs typeface="Calibri"/>
                <a:sym typeface="Calibri"/>
              </a:rPr>
              <a:t>Apparently</a:t>
            </a:r>
            <a:r>
              <a:rPr lang="en-US" sz="1800">
                <a:solidFill>
                  <a:srgbClr val="FFFFFF"/>
                </a:solidFill>
                <a:latin typeface="Calibri"/>
                <a:ea typeface="Calibri"/>
                <a:cs typeface="Calibri"/>
                <a:sym typeface="Calibri"/>
              </a:rPr>
              <a:t> a car can learn to drive itself in 15-20 mins</a:t>
            </a:r>
            <a:endParaRPr sz="18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